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60" r:id="rId6"/>
  </p:sldIdLst>
  <p:sldSz cx="6858000" cy="9906000" type="A4"/>
  <p:notesSz cx="6797675" cy="9926638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205" userDrawn="1">
          <p15:clr>
            <a:srgbClr val="A4A3A4"/>
          </p15:clr>
        </p15:guide>
        <p15:guide id="3" pos="4110" userDrawn="1">
          <p15:clr>
            <a:srgbClr val="A4A3A4"/>
          </p15:clr>
        </p15:guide>
        <p15:guide id="4" pos="142" userDrawn="1">
          <p15:clr>
            <a:srgbClr val="A4A3A4"/>
          </p15:clr>
        </p15:guide>
        <p15:guide id="5" orient="horz" pos="693" userDrawn="1">
          <p15:clr>
            <a:srgbClr val="A4A3A4"/>
          </p15:clr>
        </p15:guide>
        <p15:guide id="6" orient="horz" pos="5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9F68D-8D89-4FB4-87E7-2C8B76D8DBC9}" v="10" dt="2023-11-09T09:49:27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224" y="108"/>
      </p:cViewPr>
      <p:guideLst>
        <p:guide orient="horz" pos="3120"/>
        <p:guide pos="2205"/>
        <p:guide pos="4110"/>
        <p:guide pos="142"/>
        <p:guide orient="horz" pos="693"/>
        <p:guide orient="horz" pos="5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3D459A88-69E7-F4F7-1067-155DA456611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8101580-9EEF-BC8B-4A63-3AC381F5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1385"/>
            <a:ext cx="1594022" cy="288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7" name="Image 6" descr="Une image contenant texte, capture d’écran, logiciel&#10;&#10;Description générée automatiquement">
            <a:extLst>
              <a:ext uri="{FF2B5EF4-FFF2-40B4-BE49-F238E27FC236}">
                <a16:creationId xmlns:a16="http://schemas.microsoft.com/office/drawing/2014/main" id="{2FC5629F-DFA1-1A91-FB88-16861AF61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6858000" cy="99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7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>
            <a:extLst>
              <a:ext uri="{FF2B5EF4-FFF2-40B4-BE49-F238E27FC236}">
                <a16:creationId xmlns:a16="http://schemas.microsoft.com/office/drawing/2014/main" id="{444AD6CA-0A61-10C2-B20F-0C07F40E7C9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92E5854A-0376-0D61-FE88-B881565C80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86F17B28-5BCA-E6E4-468B-CFD6A7A83CF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F4E0EE15-1A83-37CA-51A2-2F8F53E84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6858000" cy="99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1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18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8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8D8A1-147B-3014-4B84-0FF2F4FAF15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fr-FR" sz="1800" dirty="0">
                <a:solidFill>
                  <a:schemeClr val="bg1"/>
                </a:solidFill>
                <a:latin typeface="Avenir" pitchFamily="50" charset="0"/>
              </a:rPr>
              <a:t>09/11/2023</a:t>
            </a:r>
            <a:endParaRPr lang="en-GB" sz="1800" dirty="0">
              <a:solidFill>
                <a:schemeClr val="bg1"/>
              </a:solidFill>
              <a:latin typeface="Avenir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303D7-E469-8529-8B8E-E2539D715FEA}"/>
              </a:ext>
            </a:extLst>
          </p:cNvPr>
          <p:cNvSpPr txBox="1"/>
          <p:nvPr/>
        </p:nvSpPr>
        <p:spPr>
          <a:xfrm>
            <a:off x="389610" y="1548096"/>
            <a:ext cx="613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100" normalizeH="0" baseline="0" noProof="0" dirty="0">
                <a:ln>
                  <a:noFill/>
                </a:ln>
                <a:solidFill>
                  <a:srgbClr val="297FD5">
                    <a:lumMod val="75000"/>
                  </a:srgbClr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Synthèse de l’actualité économique de la CEMAC </a:t>
            </a:r>
            <a:endParaRPr kumimoji="0" lang="en-GB" sz="2400" b="1" i="0" u="none" strike="noStrike" kern="1200" cap="none" spc="100" normalizeH="0" baseline="0" noProof="0" dirty="0">
              <a:ln>
                <a:noFill/>
              </a:ln>
              <a:solidFill>
                <a:srgbClr val="297FD5">
                  <a:lumMod val="75000"/>
                </a:srgbClr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ECE92F-6982-AD68-847E-B850C36AD20B}"/>
              </a:ext>
            </a:extLst>
          </p:cNvPr>
          <p:cNvSpPr txBox="1"/>
          <p:nvPr/>
        </p:nvSpPr>
        <p:spPr>
          <a:xfrm>
            <a:off x="3162867" y="-1299860"/>
            <a:ext cx="328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900" dirty="0">
                <a:solidFill>
                  <a:schemeClr val="bg1"/>
                </a:solidFill>
                <a:latin typeface="Avenir" panose="020B0503020203020204" pitchFamily="34" charset="0"/>
              </a:rPr>
              <a:t>SYNTHÈSE HEBDOMADAIRE DE L’ACTUALITÉ ÉCONOMIQUE DE LA CEMAC ET DE L’UEMOA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170D5E-DA39-855F-440C-D7505E98BA5D}"/>
              </a:ext>
            </a:extLst>
          </p:cNvPr>
          <p:cNvSpPr txBox="1"/>
          <p:nvPr/>
        </p:nvSpPr>
        <p:spPr>
          <a:xfrm>
            <a:off x="237210" y="2269372"/>
            <a:ext cx="2470157" cy="36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b="1" spc="324" dirty="0">
                <a:effectLst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CAMEROUN</a:t>
            </a:r>
            <a:endParaRPr lang="fr-CM" sz="1800" b="1" spc="-100" dirty="0">
              <a:effectLst/>
              <a:latin typeface="Avenir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F0A5B7F-CADD-7D9A-9F93-17A49073EA71}"/>
              </a:ext>
            </a:extLst>
          </p:cNvPr>
          <p:cNvCxnSpPr/>
          <p:nvPr/>
        </p:nvCxnSpPr>
        <p:spPr>
          <a:xfrm>
            <a:off x="538385" y="1976595"/>
            <a:ext cx="582579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50A974-8C8A-EA4B-7086-44F69631FA42}"/>
              </a:ext>
            </a:extLst>
          </p:cNvPr>
          <p:cNvSpPr txBox="1"/>
          <p:nvPr/>
        </p:nvSpPr>
        <p:spPr>
          <a:xfrm>
            <a:off x="243225" y="2603710"/>
            <a:ext cx="3113430" cy="216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75000"/>
                  </a:srgbClr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BANANES | Hausse de 10,0% des exportations à fin octobre 2023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Les exportations de bananes au Cameroun, d’après les chiffres de l’Association Bananière du Cameroun (ASSOBACAM) se sont établies à 19.721 T à fin octobre 2023 contre 17.930 T à la même période l’année précédente, soit une progression de 10,0% en glissement annuel. Cette embellie résulte principalement d’une hausse de 58,0% à 2.586 T des exportations de l’agro-industriel public Cameroon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 Corporation (CDC).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837DD-5140-9D95-394D-A12AE8D4DB24}"/>
              </a:ext>
            </a:extLst>
          </p:cNvPr>
          <p:cNvSpPr txBox="1"/>
          <p:nvPr/>
        </p:nvSpPr>
        <p:spPr>
          <a:xfrm>
            <a:off x="238091" y="5449450"/>
            <a:ext cx="6281609" cy="1337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75000"/>
                  </a:srgbClr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ASONHA ENERGIE | Appui financier de 81,0 MMFCFA des bailleurs de fonds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La société de projet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Asonha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 Énergie, en charge de la construction du barrage hydroélectrique de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Kinguélé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 Aval (35 MW), a obtenu un appui financier de 81,0 MMFCFA d’un consortium de bailleurs de fonds composé de la Société Financière Internationale (SFI), la Banque Africaine de Développement (BAD), la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 Bank of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Southern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 Africa (DBSA) et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Emerging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 Africa Infrastructure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Fund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 (EAIF). Ces fonds, correspondant à la première tranche du financement non-souverain mis sur pied pour la circonstance, permettront de poursuivre les travaux déjà en cours. </a:t>
            </a:r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C1C2266D-620D-CB7F-D244-71C92C623DB6}"/>
              </a:ext>
            </a:extLst>
          </p:cNvPr>
          <p:cNvSpPr txBox="1"/>
          <p:nvPr/>
        </p:nvSpPr>
        <p:spPr>
          <a:xfrm>
            <a:off x="237210" y="5149291"/>
            <a:ext cx="2470157" cy="36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b="1" spc="324" dirty="0">
                <a:effectLst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GABON</a:t>
            </a:r>
            <a:endParaRPr lang="fr-CM" sz="1800" b="1" spc="-100" dirty="0">
              <a:effectLst/>
              <a:latin typeface="Avenir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C1E49-FD68-899F-4CAD-28808E73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6010"/>
            <a:ext cx="6858000" cy="2476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9E1A84-C4F9-DD7C-1B1B-0D563BB8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346" y="2461226"/>
            <a:ext cx="3393477" cy="22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FB45E5-977B-3D2E-EB8F-6C8B8FA377BB}"/>
              </a:ext>
            </a:extLst>
          </p:cNvPr>
          <p:cNvSpPr txBox="1"/>
          <p:nvPr/>
        </p:nvSpPr>
        <p:spPr>
          <a:xfrm>
            <a:off x="476250" y="578224"/>
            <a:ext cx="59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spc="50" dirty="0">
                <a:solidFill>
                  <a:schemeClr val="accent3">
                    <a:lumMod val="75000"/>
                  </a:schemeClr>
                </a:solidFill>
                <a:latin typeface="Bebas Neue" panose="020B0606020202050201" pitchFamily="34" charset="0"/>
              </a:rPr>
              <a:t>Synthèse de l’actualité économique de l’UEMOA </a:t>
            </a:r>
            <a:endParaRPr lang="en-GB" sz="2400" b="1" spc="50" dirty="0">
              <a:solidFill>
                <a:schemeClr val="accent3">
                  <a:lumMod val="75000"/>
                </a:schemeClr>
              </a:solidFill>
              <a:latin typeface="Bebas Neue" panose="020B0606020202050201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6A3E99E-0685-5FE7-A82E-2C52E4FCFD2C}"/>
              </a:ext>
            </a:extLst>
          </p:cNvPr>
          <p:cNvCxnSpPr/>
          <p:nvPr/>
        </p:nvCxnSpPr>
        <p:spPr>
          <a:xfrm>
            <a:off x="543123" y="1052850"/>
            <a:ext cx="582579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7">
            <a:extLst>
              <a:ext uri="{FF2B5EF4-FFF2-40B4-BE49-F238E27FC236}">
                <a16:creationId xmlns:a16="http://schemas.microsoft.com/office/drawing/2014/main" id="{3C707063-723D-6877-828B-7498E4B1A660}"/>
              </a:ext>
            </a:extLst>
          </p:cNvPr>
          <p:cNvSpPr txBox="1"/>
          <p:nvPr/>
        </p:nvSpPr>
        <p:spPr>
          <a:xfrm>
            <a:off x="237951" y="7404090"/>
            <a:ext cx="3191049" cy="197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000" b="1" dirty="0">
                <a:solidFill>
                  <a:schemeClr val="accent3">
                    <a:lumMod val="75000"/>
                  </a:schemeClr>
                </a:solidFill>
                <a:effectLst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BÉNIN | BOA | Hausse de 20,4% du résultat net au S1 2023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000" dirty="0">
                <a:latin typeface="Avenir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Le chiffre d’affaires de Bank Of Africa (BOA) Bénin a réalisé un bénéfice de 12,5 MMFCFA au S1 2023 contre 10,4 MMFCFA à la même période l’année précédente, soit une hausse de 20,4% en glissement annuel. Cette performance de la banque est imputable aux croissances substantielles de 23,2% et 25,9% respectivement des commissions et des produits d’intérêt induites par une gestion efficace des coûts.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310ED-7FAF-A47B-0789-5382A275F067}"/>
              </a:ext>
            </a:extLst>
          </p:cNvPr>
          <p:cNvSpPr txBox="1"/>
          <p:nvPr/>
        </p:nvSpPr>
        <p:spPr>
          <a:xfrm>
            <a:off x="237951" y="1703211"/>
            <a:ext cx="3191049" cy="2629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000" b="1" dirty="0">
                <a:solidFill>
                  <a:schemeClr val="accent3">
                    <a:lumMod val="75000"/>
                  </a:schemeClr>
                </a:solidFill>
                <a:latin typeface="Avenir" pitchFamily="50" charset="0"/>
                <a:cs typeface="Arial" panose="020B0604020202020204" pitchFamily="34" charset="0"/>
              </a:rPr>
              <a:t>FINANCEMENT | Appui financier de 9,0 MMFCFA de la BNDE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000" dirty="0">
                <a:latin typeface="Avenir" pitchFamily="50" charset="0"/>
                <a:cs typeface="Calibri" panose="020F0502020204030204" pitchFamily="34" charset="0"/>
              </a:rPr>
              <a:t>La Banque Nationale pour le Développement Économique (BNDE) au terme de la signature d’un accord de partenariat a octroyé un financement de 9,0 MMFCFA à Dakar Diamniadio Sports City pour la construction d’un complexe de dernière génération. Dans les détails, ledit complexe devrait abriter des infrastructures hôtelières et touristiques, notamment un hôtel d’affaires 4 étoiles de 176 chambres déjà agréé et un second hôtel 3 étoiles de 45 chambres, ainsi que des restaurants de tourisme ouverts à la clientèle extérieure, des plateformes de cours de tennis, une piste d’athlétisme, une piscine olympique, une salle de fitness haut de gamme …</a:t>
            </a: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B750ACBA-9F20-D14D-A6D0-F22BBF6C9815}"/>
              </a:ext>
            </a:extLst>
          </p:cNvPr>
          <p:cNvSpPr txBox="1"/>
          <p:nvPr/>
        </p:nvSpPr>
        <p:spPr>
          <a:xfrm>
            <a:off x="237951" y="7085446"/>
            <a:ext cx="2470157" cy="36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b="1" spc="324" dirty="0">
                <a:effectLst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BÉNIN</a:t>
            </a:r>
            <a:endParaRPr lang="fr-CM" sz="1800" b="1" spc="-100" dirty="0">
              <a:effectLst/>
              <a:latin typeface="Avenir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8">
            <a:extLst>
              <a:ext uri="{FF2B5EF4-FFF2-40B4-BE49-F238E27FC236}">
                <a16:creationId xmlns:a16="http://schemas.microsoft.com/office/drawing/2014/main" id="{69E3522D-8EA7-5474-C91D-0F9365F00120}"/>
              </a:ext>
            </a:extLst>
          </p:cNvPr>
          <p:cNvSpPr txBox="1"/>
          <p:nvPr/>
        </p:nvSpPr>
        <p:spPr>
          <a:xfrm>
            <a:off x="225425" y="1384563"/>
            <a:ext cx="2470157" cy="36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b="1" spc="324" dirty="0">
                <a:effectLst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SÉNÉGAL</a:t>
            </a:r>
            <a:endParaRPr lang="fr-CM" sz="1800" b="1" spc="-100" dirty="0">
              <a:effectLst/>
              <a:latin typeface="Avenir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5E3F3-EDBD-38DA-253C-36EF36F7EEBF}"/>
              </a:ext>
            </a:extLst>
          </p:cNvPr>
          <p:cNvSpPr txBox="1"/>
          <p:nvPr/>
        </p:nvSpPr>
        <p:spPr>
          <a:xfrm>
            <a:off x="3500438" y="5067040"/>
            <a:ext cx="3024187" cy="1806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000" b="1" dirty="0">
                <a:solidFill>
                  <a:schemeClr val="accent3">
                    <a:lumMod val="75000"/>
                  </a:schemeClr>
                </a:solidFill>
                <a:latin typeface="Avenir" pitchFamily="50" charset="0"/>
                <a:cs typeface="Arial" panose="020B0604020202020204" pitchFamily="34" charset="0"/>
              </a:rPr>
              <a:t>CÔTE D’IVOIRE | SIB | Hausse de 16,4% du résultat net à fin septembre 2023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000" dirty="0">
                <a:latin typeface="Avenir" pitchFamily="50" charset="0"/>
                <a:cs typeface="Calibri" panose="020F0502020204030204" pitchFamily="34" charset="0"/>
              </a:rPr>
              <a:t>Le résultat net de la Société Ivoirienne de Banque (SIB), filiale du groupe Attijariwafa Bank, s’est établi à 36,2 MMFCFA à fin septembre 2023 contre 31,2 MMFCFA à fin septembre 2022, soit une hausse de 16,2% en glissement annuel. Cette performance est corrélée à une hausse de 17,5% à 73,3 MMFCFA du Produit Net Bancaire (PNB) au cours de la période sous revue. </a:t>
            </a:r>
          </a:p>
        </p:txBody>
      </p:sp>
      <p:sp>
        <p:nvSpPr>
          <p:cNvPr id="14" name="ZoneTexte 8">
            <a:extLst>
              <a:ext uri="{FF2B5EF4-FFF2-40B4-BE49-F238E27FC236}">
                <a16:creationId xmlns:a16="http://schemas.microsoft.com/office/drawing/2014/main" id="{4BE2A86E-112A-FC24-8BCF-F731D5424055}"/>
              </a:ext>
            </a:extLst>
          </p:cNvPr>
          <p:cNvSpPr txBox="1"/>
          <p:nvPr/>
        </p:nvSpPr>
        <p:spPr>
          <a:xfrm>
            <a:off x="3500438" y="4702640"/>
            <a:ext cx="301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b="1" spc="324" dirty="0">
                <a:effectLst/>
                <a:latin typeface="Avenir" pitchFamily="50" charset="0"/>
                <a:ea typeface="Calibri" panose="020F0502020204030204" pitchFamily="34" charset="0"/>
                <a:cs typeface="Arial" panose="020B0604020202020204" pitchFamily="34" charset="0"/>
              </a:rPr>
              <a:t>COTE D’IVOIRE</a:t>
            </a:r>
            <a:endParaRPr lang="fr-CM" sz="1800" b="1" spc="-100" dirty="0">
              <a:effectLst/>
              <a:latin typeface="Avenir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30CE68-F4FB-C501-7CEC-5822D3CE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" y="4687046"/>
            <a:ext cx="3422617" cy="2053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B014A-71FA-8C1C-1354-5984C9BDE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8" y="1703211"/>
            <a:ext cx="3831854" cy="2549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2AE986-7689-60B0-B559-43C68BA75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9" y="7458168"/>
            <a:ext cx="3357562" cy="18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31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11D074606114580ED73BD8B198F0F" ma:contentTypeVersion="13" ma:contentTypeDescription="Crée un document." ma:contentTypeScope="" ma:versionID="489affa55ba0cc85fc0f9ed2082874ba">
  <xsd:schema xmlns:xsd="http://www.w3.org/2001/XMLSchema" xmlns:xs="http://www.w3.org/2001/XMLSchema" xmlns:p="http://schemas.microsoft.com/office/2006/metadata/properties" xmlns:ns2="48b84f64-033f-4459-b75b-4dfaa0b5ffa7" xmlns:ns3="705fdf4f-a00a-4c04-a4fa-23a108c5752c" targetNamespace="http://schemas.microsoft.com/office/2006/metadata/properties" ma:root="true" ma:fieldsID="e8fcf6194401c0d90a59501116f3153f" ns2:_="" ns3:_="">
    <xsd:import namespace="48b84f64-033f-4459-b75b-4dfaa0b5ffa7"/>
    <xsd:import namespace="705fdf4f-a00a-4c04-a4fa-23a108c575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84f64-033f-4459-b75b-4dfaa0b5ff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f71801b-99a8-465f-973f-a76ac65a2e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fdf4f-a00a-4c04-a4fa-23a108c575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32af7cc-af67-44d7-86de-ae9a35631efd}" ma:internalName="TaxCatchAll" ma:showField="CatchAllData" ma:web="705fdf4f-a00a-4c04-a4fa-23a108c575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5fdf4f-a00a-4c04-a4fa-23a108c5752c" xsi:nil="true"/>
    <lcf76f155ced4ddcb4097134ff3c332f xmlns="48b84f64-033f-4459-b75b-4dfaa0b5ff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267DD1-6588-40CE-BD20-DC0644B7D2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DD4CF6-AFB6-4C25-8768-E16607825A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84f64-033f-4459-b75b-4dfaa0b5ffa7"/>
    <ds:schemaRef ds:uri="705fdf4f-a00a-4c04-a4fa-23a108c575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C30074-71E8-43F7-BDC5-DDDB4521DD3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705fdf4f-a00a-4c04-a4fa-23a108c5752c"/>
    <ds:schemaRef ds:uri="48b84f64-033f-4459-b75b-4dfaa0b5ffa7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1181</TotalTime>
  <Words>518</Words>
  <Application>Microsoft Office PowerPoint</Application>
  <PresentationFormat>Format A4 (210 x 297 mm)</PresentationFormat>
  <Paragraphs>19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Avenir</vt:lpstr>
      <vt:lpstr>Bebas Neue</vt:lpstr>
      <vt:lpstr>Calibri</vt:lpstr>
      <vt:lpstr>Calibri Light</vt:lpstr>
      <vt:lpstr>Office Theme</vt:lpstr>
      <vt:lpstr>09/11/2023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NDOUKA</dc:creator>
  <cp:lastModifiedBy>Neville DIANGE</cp:lastModifiedBy>
  <cp:revision>15</cp:revision>
  <cp:lastPrinted>2023-09-21T09:09:56Z</cp:lastPrinted>
  <dcterms:created xsi:type="dcterms:W3CDTF">2023-05-02T12:57:24Z</dcterms:created>
  <dcterms:modified xsi:type="dcterms:W3CDTF">2023-11-09T13:31:41Z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0x0101003F611D074606114580ED73BD8B198F0F</vt:lpwstr>
  </property>
  <property fmtid="{D5CDD505-2E9C-101B-9397-08002B2CF9AE}" pid="3" name="MediaServiceImageTags">
    <vt:lpwstr/>
  </property>
</Properties>
</file>